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56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A5857-EFB4-4C7D-A332-06BDE04E2226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5EB0C-CA9D-43B4-887F-1515BBE5D0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5EB0C-CA9D-43B4-887F-1515BBE5D0F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layin cartoon kids vector_ext2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3643314"/>
            <a:ext cx="9144000" cy="30529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85786" y="101587"/>
            <a:ext cx="7772400" cy="1470025"/>
          </a:xfrm>
        </p:spPr>
        <p:txBody>
          <a:bodyPr/>
          <a:lstStyle>
            <a:lvl1pPr>
              <a:defRPr i="0" spc="300">
                <a:solidFill>
                  <a:srgbClr val="C00000"/>
                </a:solidFill>
                <a:latin typeface="Arial Black" pitchFamily="34" charset="0"/>
              </a:defRPr>
            </a:lvl1pPr>
          </a:lstStyle>
          <a:p>
            <a:r>
              <a:rPr lang="ru-RU" dirty="0" smtClean="0"/>
              <a:t>Решаем задачи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72438" y="6564337"/>
            <a:ext cx="1114404" cy="293663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715272" y="6643710"/>
            <a:ext cx="971528" cy="77765"/>
          </a:xfrm>
          <a:prstGeom prst="rect">
            <a:avLst/>
          </a:prstGeom>
        </p:spPr>
        <p:txBody>
          <a:bodyPr/>
          <a:lstStyle/>
          <a:p>
            <a:fld id="{119FC01C-4BFF-4CB9-9DAB-14E5383AB3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accent5">
                <a:lumMod val="20000"/>
                <a:lumOff val="80000"/>
                <a:alpha val="5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SHkola2.jpg"/>
          <p:cNvPicPr>
            <a:picLocks noChangeAspect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142852"/>
            <a:ext cx="1428736" cy="14287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4DCD3-C6FA-4B0B-B690-2AD7B4CA41C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72438" y="6500834"/>
            <a:ext cx="1114404" cy="293663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aforum.org/vzroslye_zabavi/blestyashki_animashki_ot_kapelki/400/" TargetMode="External"/><Relationship Id="rId13" Type="http://schemas.openxmlformats.org/officeDocument/2006/relationships/hyperlink" Target="http://www.proshkolu.ru/user/khmelenok/file/733848/" TargetMode="External"/><Relationship Id="rId3" Type="http://schemas.openxmlformats.org/officeDocument/2006/relationships/hyperlink" Target="http://www.odnoklassniki.ru/profile/557034081280" TargetMode="External"/><Relationship Id="rId7" Type="http://schemas.openxmlformats.org/officeDocument/2006/relationships/hyperlink" Target="http://www.liveinternet.ru/users/ludmila5929/post217563362/" TargetMode="External"/><Relationship Id="rId12" Type="http://schemas.openxmlformats.org/officeDocument/2006/relationships/hyperlink" Target="http://creativsvet.ru/Ulichnye-svetilniki/style-Klassika/Ulichnye-svetilniki-ArteLamp-A1017PA-3BN-8.html" TargetMode="External"/><Relationship Id="rId2" Type="http://schemas.openxmlformats.org/officeDocument/2006/relationships/hyperlink" Target="http://gugl-plus.ru/klipart-vektornyj-deti.html" TargetMode="External"/><Relationship Id="rId16" Type="http://schemas.openxmlformats.org/officeDocument/2006/relationships/hyperlink" Target="http://ycheba9.gdz.dailydose.pk/cdn_4567/img/2015/051901/481268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um.krasmama.ru/viewtopic.php?t=81902&amp;start=210&amp;postdays=0&amp;postorder=asc&amp;highlight=&amp;sid=a5c237d27606f987fb5b108f0e288726" TargetMode="External"/><Relationship Id="rId11" Type="http://schemas.openxmlformats.org/officeDocument/2006/relationships/hyperlink" Target="http://omegasvet.ru/catalog/fonari/detail.php?id=56765" TargetMode="External"/><Relationship Id="rId5" Type="http://schemas.openxmlformats.org/officeDocument/2006/relationships/hyperlink" Target="http://tutsy.ucoz.ru/blog/tigry_lvy/1-0-11" TargetMode="External"/><Relationship Id="rId15" Type="http://schemas.openxmlformats.org/officeDocument/2006/relationships/hyperlink" Target="http://www.invictory.org/forum/subject-6250-hobbies.html?page=1190" TargetMode="External"/><Relationship Id="rId10" Type="http://schemas.openxmlformats.org/officeDocument/2006/relationships/hyperlink" Target="http://www.dk-print.ru/tsvety.html" TargetMode="External"/><Relationship Id="rId4" Type="http://schemas.openxmlformats.org/officeDocument/2006/relationships/hyperlink" Target="http://www.skazki.com/risovanie/arkhiv/IYUN_2009/7101/" TargetMode="External"/><Relationship Id="rId9" Type="http://schemas.openxmlformats.org/officeDocument/2006/relationships/hyperlink" Target="http://litjeraturnyj-portal-jekatjeriny.webnode.ru/news/zjemnaja-bozhja-blagodat/" TargetMode="External"/><Relationship Id="rId14" Type="http://schemas.openxmlformats.org/officeDocument/2006/relationships/hyperlink" Target="http://www.proshkolu.ru/user/lyubov02/ch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7"/>
          <p:cNvSpPr txBox="1">
            <a:spLocks/>
          </p:cNvSpPr>
          <p:nvPr/>
        </p:nvSpPr>
        <p:spPr>
          <a:xfrm>
            <a:off x="3571868" y="3886200"/>
            <a:ext cx="550069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6"/>
          <p:cNvSpPr txBox="1">
            <a:spLocks/>
          </p:cNvSpPr>
          <p:nvPr/>
        </p:nvSpPr>
        <p:spPr>
          <a:xfrm>
            <a:off x="857224" y="178592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u="none" strike="noStrike" kern="1200" cap="none" spc="3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Занятие</a:t>
            </a:r>
            <a:r>
              <a:rPr kumimoji="0" lang="ru-RU" sz="2800" u="none" strike="noStrike" kern="1200" cap="none" spc="30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по Логике</a:t>
            </a:r>
            <a:endParaRPr kumimoji="0" lang="ru-RU" sz="2800" u="none" strike="noStrike" kern="1200" cap="none" spc="30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Задачи с подвохом</a:t>
            </a:r>
            <a:endParaRPr kumimoji="0" lang="ru-RU" sz="4400" b="0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Решаем задачи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1357298"/>
            <a:ext cx="7572428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Предупреждение!!!</a:t>
            </a:r>
          </a:p>
          <a:p>
            <a:pPr algn="ctr"/>
            <a:r>
              <a:rPr lang="ru-RU" sz="36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рифмы любят врать.</a:t>
            </a:r>
          </a:p>
          <a:p>
            <a:pPr algn="ctr"/>
            <a:r>
              <a:rPr lang="ru-RU" sz="36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придётся проверять!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01090" y="4357694"/>
            <a:ext cx="428628" cy="428628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728" y="3143248"/>
            <a:ext cx="671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Подвох </a:t>
            </a: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– это ловушка, хитрость.</a:t>
            </a:r>
            <a:endParaRPr lang="ru-RU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57290" y="2428868"/>
            <a:ext cx="6401979" cy="4267209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5918" y="428604"/>
            <a:ext cx="6643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Мышь считает дырки в сыре: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Три</a:t>
            </a:r>
            <a:r>
              <a:rPr lang="ru-RU" sz="2800" dirty="0" smtClean="0">
                <a:solidFill>
                  <a:srgbClr val="7030A0"/>
                </a:solidFill>
              </a:rPr>
              <a:t> плюс </a:t>
            </a:r>
            <a:r>
              <a:rPr lang="ru-RU" sz="2800" b="1" dirty="0" smtClean="0">
                <a:solidFill>
                  <a:srgbClr val="C00000"/>
                </a:solidFill>
              </a:rPr>
              <a:t>две</a:t>
            </a:r>
            <a:r>
              <a:rPr lang="ru-RU" sz="2800" dirty="0" smtClean="0">
                <a:solidFill>
                  <a:srgbClr val="7030A0"/>
                </a:solidFill>
              </a:rPr>
              <a:t>. Всего…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3240" y="1643050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3 + 2 =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4857752" y="1714488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285984" y="1357298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071802" y="1357298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857620" y="1357298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143504" y="1357298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00760" y="1357298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круглая скобка 6"/>
          <p:cNvSpPr/>
          <p:nvPr/>
        </p:nvSpPr>
        <p:spPr>
          <a:xfrm rot="16200000">
            <a:off x="3268257" y="53554"/>
            <a:ext cx="214314" cy="2250297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авая круглая скобка 7"/>
          <p:cNvSpPr/>
          <p:nvPr/>
        </p:nvSpPr>
        <p:spPr>
          <a:xfrm rot="16200000">
            <a:off x="5840025" y="517901"/>
            <a:ext cx="178595" cy="1285884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143240" y="357166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46" y="435098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4286248" y="500042"/>
            <a:ext cx="357190" cy="4500594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143372" y="3143248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Содержимое 3" descr="drawing_000820_c83eae2a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786050" y="4286256"/>
            <a:ext cx="3500462" cy="2333216"/>
          </a:xfrm>
          <a:prstGeom prst="roundRect">
            <a:avLst/>
          </a:prstGeom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7715272" y="5857892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0_7e6d0_472f792_X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1500174"/>
            <a:ext cx="2635265" cy="4312251"/>
          </a:xfrm>
          <a:prstGeom prst="rect">
            <a:avLst/>
          </a:prstGeom>
        </p:spPr>
      </p:pic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500430" y="3156779"/>
            <a:ext cx="2428892" cy="2275541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5918" y="428604"/>
            <a:ext cx="6643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Под деревом </a:t>
            </a:r>
            <a:r>
              <a:rPr lang="ru-RU" sz="2800" b="1" dirty="0" smtClean="0">
                <a:solidFill>
                  <a:srgbClr val="C00000"/>
                </a:solidFill>
              </a:rPr>
              <a:t>четыре</a:t>
            </a:r>
            <a:r>
              <a:rPr lang="ru-RU" sz="2800" dirty="0" smtClean="0">
                <a:solidFill>
                  <a:srgbClr val="7030A0"/>
                </a:solidFill>
              </a:rPr>
              <a:t> льва.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Один</a:t>
            </a:r>
            <a:r>
              <a:rPr lang="ru-RU" sz="2800" dirty="0" smtClean="0">
                <a:solidFill>
                  <a:srgbClr val="7030A0"/>
                </a:solidFill>
              </a:rPr>
              <a:t> ушёл. Осталось…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428736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4 - 1 =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 descr="3d7705f4635f7a3d389d406f7a5d1f2b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4357694"/>
            <a:ext cx="3214710" cy="1785950"/>
          </a:xfrm>
          <a:prstGeom prst="rect">
            <a:avLst/>
          </a:prstGeom>
        </p:spPr>
      </p:pic>
      <p:pic>
        <p:nvPicPr>
          <p:cNvPr id="9" name="Рисунок 8" descr="ljova.jp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43504" y="5005917"/>
            <a:ext cx="2500330" cy="1852083"/>
          </a:xfrm>
          <a:prstGeom prst="rect">
            <a:avLst/>
          </a:prstGeom>
        </p:spPr>
      </p:pic>
      <p:pic>
        <p:nvPicPr>
          <p:cNvPr id="10" name="Рисунок 9" descr="3d7705f4635f7a3d389d406f7a5d1f2b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0034" y="2928934"/>
            <a:ext cx="3224252" cy="1946201"/>
          </a:xfrm>
          <a:prstGeom prst="rect">
            <a:avLst/>
          </a:prstGeom>
        </p:spPr>
      </p:pic>
      <p:sp>
        <p:nvSpPr>
          <p:cNvPr id="12" name="Управляющая кнопка: сведения 11">
            <a:hlinkClick r:id="" action="ppaction://hlinkshowjump?jump=nextslide" highlightClick="1"/>
          </p:cNvPr>
          <p:cNvSpPr/>
          <p:nvPr/>
        </p:nvSpPr>
        <p:spPr>
          <a:xfrm>
            <a:off x="3428992" y="1500174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25 0.00278 L -0.69913 -0.0078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0_7e6d0_472f792_X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809" y="3071810"/>
            <a:ext cx="1674821" cy="2740615"/>
          </a:xfrm>
          <a:prstGeom prst="rect">
            <a:avLst/>
          </a:prstGeom>
        </p:spPr>
      </p:pic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834933" y="4429132"/>
            <a:ext cx="1285884" cy="1204698"/>
          </a:xfrm>
          <a:prstGeom prst="roundRect">
            <a:avLst/>
          </a:prstGeom>
        </p:spPr>
      </p:pic>
      <p:pic>
        <p:nvPicPr>
          <p:cNvPr id="6" name="Рисунок 5" descr="3d7705f4635f7a3d389d406f7a5d1f2b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445" y="4857760"/>
            <a:ext cx="2043083" cy="1135046"/>
          </a:xfrm>
          <a:prstGeom prst="rect">
            <a:avLst/>
          </a:prstGeom>
        </p:spPr>
      </p:pic>
      <p:pic>
        <p:nvPicPr>
          <p:cNvPr id="9" name="Рисунок 8" descr="ljova.jp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500694" y="5270501"/>
            <a:ext cx="1785950" cy="1322916"/>
          </a:xfrm>
          <a:prstGeom prst="rect">
            <a:avLst/>
          </a:prstGeom>
        </p:spPr>
      </p:pic>
      <p:pic>
        <p:nvPicPr>
          <p:cNvPr id="10" name="Рисунок 9" descr="3d7705f4635f7a3d389d406f7a5d1f2b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85786" y="3763744"/>
            <a:ext cx="2049147" cy="1236892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4000496" y="121442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786314" y="121442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72132" y="121442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286512" y="121442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круглая скобка 17"/>
          <p:cNvSpPr/>
          <p:nvPr/>
        </p:nvSpPr>
        <p:spPr>
          <a:xfrm rot="16200000">
            <a:off x="5339959" y="-446512"/>
            <a:ext cx="214315" cy="2964678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00562" y="214290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7950" y="185736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4786314" y="1428736"/>
            <a:ext cx="500066" cy="2214578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86314" y="2857496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3</a:t>
            </a:r>
            <a:endParaRPr lang="ru-RU" sz="4400" b="1" dirty="0">
              <a:solidFill>
                <a:srgbClr val="002060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10800000" flipV="1">
            <a:off x="6215074" y="121442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Управляющая кнопка: далее 25">
            <a:hlinkClick r:id="" action="ppaction://hlinkshowjump?jump=nextslide" highlightClick="1"/>
          </p:cNvPr>
          <p:cNvSpPr/>
          <p:nvPr/>
        </p:nvSpPr>
        <p:spPr>
          <a:xfrm>
            <a:off x="7715272" y="5857892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46 0.00278 L -0.69913 -0.0078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1406" y="2864821"/>
            <a:ext cx="7906786" cy="3921765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5918" y="428604"/>
            <a:ext cx="6643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Десяток</a:t>
            </a:r>
            <a:r>
              <a:rPr lang="ru-RU" sz="2800" dirty="0" smtClean="0">
                <a:solidFill>
                  <a:srgbClr val="7030A0"/>
                </a:solidFill>
              </a:rPr>
              <a:t> ягодок в траве.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Я съел </a:t>
            </a:r>
            <a:r>
              <a:rPr lang="ru-RU" sz="2800" b="1" dirty="0" smtClean="0">
                <a:solidFill>
                  <a:srgbClr val="C00000"/>
                </a:solidFill>
              </a:rPr>
              <a:t>пяток</a:t>
            </a:r>
            <a:r>
              <a:rPr lang="ru-RU" sz="2800" dirty="0" smtClean="0">
                <a:solidFill>
                  <a:srgbClr val="7030A0"/>
                </a:solidFill>
              </a:rPr>
              <a:t>. Осталось…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1643050"/>
            <a:ext cx="207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10 – 5 =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4857752" y="1714488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1505073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786578" y="3786190"/>
            <a:ext cx="2357454" cy="235745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71604" y="3892385"/>
            <a:ext cx="5835084" cy="2894201"/>
          </a:xfrm>
          <a:prstGeom prst="roundRect">
            <a:avLst/>
          </a:prstGeom>
        </p:spPr>
      </p:pic>
      <p:pic>
        <p:nvPicPr>
          <p:cNvPr id="6" name="Рисунок 5" descr="1505073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57950" y="4143380"/>
            <a:ext cx="2071702" cy="2071702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714480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571736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428992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43438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авая круглая скобка 12"/>
          <p:cNvSpPr/>
          <p:nvPr/>
        </p:nvSpPr>
        <p:spPr>
          <a:xfrm rot="16200000">
            <a:off x="4250529" y="-2821826"/>
            <a:ext cx="357190" cy="8715436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00430" y="50653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10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00826" y="2500306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1785918" y="1142984"/>
            <a:ext cx="428628" cy="3857652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785918" y="3357562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5</a:t>
            </a:r>
            <a:endParaRPr lang="ru-RU" sz="4400" b="1" dirty="0">
              <a:solidFill>
                <a:srgbClr val="00206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4572000" y="192880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143900" y="6000768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500694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10800000" flipV="1">
            <a:off x="5429256" y="192880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6411022" y="188390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10800000" flipV="1">
            <a:off x="6339584" y="1883900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7286644" y="1857364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10800000" flipV="1">
            <a:off x="7215206" y="1857364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Овал 36"/>
          <p:cNvSpPr/>
          <p:nvPr/>
        </p:nvSpPr>
        <p:spPr>
          <a:xfrm>
            <a:off x="8215338" y="1857364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0800000" flipV="1">
            <a:off x="8143900" y="1857364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71406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857224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>
            <a:clrChange>
              <a:clrFrom>
                <a:srgbClr val="EBE5E7"/>
              </a:clrFrom>
              <a:clrTo>
                <a:srgbClr val="EBE5E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0288" y="2629303"/>
            <a:ext cx="6304984" cy="4157284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3108" y="214290"/>
            <a:ext cx="5572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В вазе было </a:t>
            </a:r>
            <a:r>
              <a:rPr lang="ru-RU" sz="2800" b="1" dirty="0" smtClean="0">
                <a:solidFill>
                  <a:srgbClr val="C00000"/>
                </a:solidFill>
              </a:rPr>
              <a:t>девять</a:t>
            </a:r>
            <a:r>
              <a:rPr lang="ru-RU" sz="2800" dirty="0" smtClean="0">
                <a:solidFill>
                  <a:srgbClr val="7030A0"/>
                </a:solidFill>
              </a:rPr>
              <a:t> роз.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Папа </a:t>
            </a:r>
            <a:r>
              <a:rPr lang="ru-RU" sz="2800" b="1" dirty="0" smtClean="0">
                <a:solidFill>
                  <a:srgbClr val="C00000"/>
                </a:solidFill>
              </a:rPr>
              <a:t>шесть</a:t>
            </a:r>
            <a:r>
              <a:rPr lang="ru-RU" sz="2800" dirty="0" smtClean="0">
                <a:solidFill>
                  <a:srgbClr val="7030A0"/>
                </a:solidFill>
              </a:rPr>
              <a:t> из них унёс.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Сколько роз осталось, спросим!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Отвечай скорее…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2143116"/>
            <a:ext cx="207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9 – 6 =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4214810" y="2143116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 descr="3roz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3707665" y="3747732"/>
            <a:ext cx="3514620" cy="2643206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571736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43438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авая круглая скобка 12"/>
          <p:cNvSpPr/>
          <p:nvPr/>
        </p:nvSpPr>
        <p:spPr>
          <a:xfrm rot="16200000">
            <a:off x="4679156" y="-2321759"/>
            <a:ext cx="214315" cy="8001056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00430" y="50653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3636" y="2649676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1893075" y="1893083"/>
            <a:ext cx="428628" cy="2357454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7356" y="3286124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3</a:t>
            </a:r>
            <a:endParaRPr lang="ru-RU" sz="4400" b="1" dirty="0">
              <a:solidFill>
                <a:srgbClr val="00206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4572000" y="192880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143900" y="6000768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500694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10800000" flipV="1">
            <a:off x="5429256" y="192880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6411022" y="188390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10800000" flipV="1">
            <a:off x="6339584" y="1883900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7286644" y="1857364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10800000" flipV="1">
            <a:off x="7215206" y="1857364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Овал 36"/>
          <p:cNvSpPr/>
          <p:nvPr/>
        </p:nvSpPr>
        <p:spPr>
          <a:xfrm>
            <a:off x="8215338" y="1857364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0800000" flipV="1">
            <a:off x="8143900" y="1857364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928662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1714480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786182" y="1928802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3714744" y="1928802"/>
            <a:ext cx="928694" cy="6429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 descr="3roz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2415117" y="3682958"/>
            <a:ext cx="3514619" cy="2629878"/>
          </a:xfrm>
          <a:prstGeom prst="rect">
            <a:avLst/>
          </a:prstGeom>
        </p:spPr>
      </p:pic>
      <p:pic>
        <p:nvPicPr>
          <p:cNvPr id="30" name="Рисунок 29" descr="3roz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 flipV="1">
            <a:off x="1947580" y="3824659"/>
            <a:ext cx="3514620" cy="255206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3822" y="4115300"/>
            <a:ext cx="2497914" cy="2742724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3108" y="214290"/>
            <a:ext cx="5572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Перегорели фонари!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Сначала </a:t>
            </a:r>
            <a:r>
              <a:rPr lang="ru-RU" sz="2800" b="1" dirty="0" smtClean="0">
                <a:solidFill>
                  <a:srgbClr val="C00000"/>
                </a:solidFill>
              </a:rPr>
              <a:t>шесть</a:t>
            </a:r>
            <a:r>
              <a:rPr lang="ru-RU" sz="2800" dirty="0" smtClean="0">
                <a:solidFill>
                  <a:srgbClr val="7030A0"/>
                </a:solidFill>
              </a:rPr>
              <a:t> … А следом – </a:t>
            </a:r>
            <a:r>
              <a:rPr lang="ru-RU" sz="2800" b="1" dirty="0" smtClean="0">
                <a:solidFill>
                  <a:srgbClr val="C00000"/>
                </a:solidFill>
              </a:rPr>
              <a:t>три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И тут же наступила темь…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Так  сколько фонарей? Их…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2143116"/>
            <a:ext cx="207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6 + 3=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4214810" y="2143116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Содержимое 3" descr="drawing_000820_c83eae2a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216829" y="4589110"/>
            <a:ext cx="2497916" cy="2266994"/>
          </a:xfrm>
          <a:prstGeom prst="roundRect">
            <a:avLst/>
          </a:prstGeom>
        </p:spPr>
      </p:pic>
      <p:pic>
        <p:nvPicPr>
          <p:cNvPr id="8" name="Содержимое 3" descr="drawing_000820_c83eae2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288532" y="4115276"/>
            <a:ext cx="2497914" cy="2742724"/>
          </a:xfrm>
          <a:prstGeom prst="roundRect">
            <a:avLst/>
          </a:prstGeom>
        </p:spPr>
      </p:pic>
      <p:pic>
        <p:nvPicPr>
          <p:cNvPr id="10" name="Рисунок 9" descr="ulichnyy_fonar_arte_lamp_berlin_a1017pa_3bn-335x36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01826" y="1500174"/>
            <a:ext cx="2442140" cy="535782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54149" y="5066115"/>
            <a:ext cx="1631967" cy="1791909"/>
          </a:xfrm>
          <a:prstGeom prst="roundRect">
            <a:avLst/>
          </a:prstGeom>
        </p:spPr>
      </p:pic>
      <p:pic>
        <p:nvPicPr>
          <p:cNvPr id="6" name="Содержимое 3" descr="drawing_000820_c83eae2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97090" y="5376925"/>
            <a:ext cx="1631968" cy="1481099"/>
          </a:xfrm>
          <a:prstGeom prst="roundRect">
            <a:avLst/>
          </a:prstGeom>
        </p:spPr>
      </p:pic>
      <p:pic>
        <p:nvPicPr>
          <p:cNvPr id="8" name="Содержимое 3" descr="drawing_000820_c83eae2a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643306" y="5066115"/>
            <a:ext cx="1631967" cy="1791909"/>
          </a:xfrm>
          <a:prstGeom prst="roundRect">
            <a:avLst/>
          </a:prstGeom>
        </p:spPr>
      </p:pic>
      <p:pic>
        <p:nvPicPr>
          <p:cNvPr id="10" name="Рисунок 9" descr="ulichnyy_fonar_arte_lamp_berlin_a1017pa_3bn-335x36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143636" y="3357562"/>
            <a:ext cx="1595528" cy="3500439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2928926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714744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500562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857884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643702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круглая скобка 16"/>
          <p:cNvSpPr/>
          <p:nvPr/>
        </p:nvSpPr>
        <p:spPr>
          <a:xfrm rot="16200000">
            <a:off x="2750333" y="-464372"/>
            <a:ext cx="142875" cy="4357719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круглая скобка 17"/>
          <p:cNvSpPr/>
          <p:nvPr/>
        </p:nvSpPr>
        <p:spPr>
          <a:xfrm rot="16200000">
            <a:off x="6929454" y="642918"/>
            <a:ext cx="142877" cy="2143142"/>
          </a:xfrm>
          <a:prstGeom prst="rightBracket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571736" y="720850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16" y="78579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4107653" y="-892999"/>
            <a:ext cx="357190" cy="7715304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143372" y="3143248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143108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357290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1472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429520" y="2000240"/>
            <a:ext cx="642942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правляющая кнопка: далее 26">
            <a:hlinkClick r:id="" action="ppaction://hlinkshowjump?jump=nextslide" highlightClick="1"/>
          </p:cNvPr>
          <p:cNvSpPr/>
          <p:nvPr/>
        </p:nvSpPr>
        <p:spPr>
          <a:xfrm>
            <a:off x="8143900" y="6000768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ulichnyy_fonar_arte_lamp_berlin_a1017pa_3bn-335x3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214686"/>
            <a:ext cx="6600973" cy="3515017"/>
          </a:xfrm>
          <a:prstGeom prst="rect">
            <a:avLst/>
          </a:prstGeom>
        </p:spPr>
      </p:pic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14828" r="16113" b="6250"/>
          <a:stretch>
            <a:fillRect/>
          </a:stretch>
        </p:blipFill>
        <p:spPr>
          <a:xfrm flipH="1">
            <a:off x="-32" y="3357562"/>
            <a:ext cx="2286016" cy="3500438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3108" y="684424"/>
            <a:ext cx="5572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Пять </a:t>
            </a:r>
            <a:r>
              <a:rPr lang="ru-RU" sz="2800" dirty="0" smtClean="0">
                <a:solidFill>
                  <a:srgbClr val="7030A0"/>
                </a:solidFill>
              </a:rPr>
              <a:t>конфет по совести делили.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Не забыли Свету, дали Миле.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А ещё Антону, Боре, Ире…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Каждому досталось по…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hlinkshowjump?jump=nextslide" highlightClick="1"/>
          </p:cNvPr>
          <p:cNvSpPr/>
          <p:nvPr/>
        </p:nvSpPr>
        <p:spPr>
          <a:xfrm>
            <a:off x="6572264" y="2214554"/>
            <a:ext cx="571504" cy="642942"/>
          </a:xfrm>
          <a:prstGeom prst="actionButtonInformat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Содержимое 3" descr="drawing_000820_c83eae2a.jpg"/>
          <p:cNvPicPr>
            <a:picLocks noChangeAspect="1"/>
          </p:cNvPicPr>
          <p:nvPr/>
        </p:nvPicPr>
        <p:blipFill>
          <a:blip r:embed="rId4"/>
          <a:srcRect b="5208"/>
          <a:stretch>
            <a:fillRect/>
          </a:stretch>
        </p:blipFill>
        <p:spPr>
          <a:xfrm>
            <a:off x="2857488" y="3211687"/>
            <a:ext cx="2500330" cy="3646313"/>
          </a:xfrm>
          <a:prstGeom prst="roundRect">
            <a:avLst/>
          </a:prstGeom>
        </p:spPr>
      </p:pic>
      <p:pic>
        <p:nvPicPr>
          <p:cNvPr id="11" name="Рисунок 10" descr="64813090_1286109537_multik368.png"/>
          <p:cNvPicPr>
            <a:picLocks noChangeAspect="1"/>
          </p:cNvPicPr>
          <p:nvPr/>
        </p:nvPicPr>
        <p:blipFill>
          <a:blip r:embed="rId5"/>
          <a:srcRect r="7650"/>
          <a:stretch>
            <a:fillRect/>
          </a:stretch>
        </p:blipFill>
        <p:spPr>
          <a:xfrm>
            <a:off x="7215206" y="2500306"/>
            <a:ext cx="1928794" cy="33004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ulichnyy_fonar_arte_lamp_berlin_a1017pa_3bn-335x36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071671" y="4508101"/>
            <a:ext cx="4172024" cy="2221602"/>
          </a:xfrm>
          <a:prstGeom prst="rect">
            <a:avLst/>
          </a:prstGeom>
        </p:spPr>
      </p:pic>
      <p:pic>
        <p:nvPicPr>
          <p:cNvPr id="4" name="Содержимое 3" descr="drawing_000820_c83eae2a.jpg"/>
          <p:cNvPicPr>
            <a:picLocks noGrp="1" noChangeAspect="1"/>
          </p:cNvPicPr>
          <p:nvPr>
            <p:ph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 flipH="1">
            <a:off x="1000099" y="4645612"/>
            <a:ext cx="1516273" cy="2212388"/>
          </a:xfrm>
          <a:prstGeom prst="roundRect">
            <a:avLst/>
          </a:prstGeom>
        </p:spPr>
      </p:pic>
      <p:pic>
        <p:nvPicPr>
          <p:cNvPr id="8" name="Содержимое 3" descr="drawing_000820_c83eae2a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2928926" y="4553415"/>
            <a:ext cx="1580288" cy="2304585"/>
          </a:xfrm>
          <a:prstGeom prst="roundRect">
            <a:avLst/>
          </a:prstGeom>
        </p:spPr>
      </p:pic>
      <p:pic>
        <p:nvPicPr>
          <p:cNvPr id="11" name="Рисунок 10" descr="64813090_1286109537_multik368.png"/>
          <p:cNvPicPr>
            <a:picLocks noChangeAspect="1"/>
          </p:cNvPicPr>
          <p:nvPr/>
        </p:nvPicPr>
        <p:blipFill>
          <a:blip r:embed="rId5"/>
          <a:srcRect r="7650"/>
          <a:stretch>
            <a:fillRect/>
          </a:stretch>
        </p:blipFill>
        <p:spPr>
          <a:xfrm>
            <a:off x="6072198" y="4772037"/>
            <a:ext cx="1219059" cy="2085963"/>
          </a:xfrm>
          <a:prstGeom prst="rect">
            <a:avLst/>
          </a:prstGeom>
        </p:spPr>
      </p:pic>
      <p:sp>
        <p:nvSpPr>
          <p:cNvPr id="17" name="Правая фигурная скобка 16"/>
          <p:cNvSpPr/>
          <p:nvPr/>
        </p:nvSpPr>
        <p:spPr>
          <a:xfrm rot="16200000">
            <a:off x="4214810" y="-1285908"/>
            <a:ext cx="357190" cy="4786346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071934" y="0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7715272" y="5857892"/>
            <a:ext cx="785818" cy="714380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143636" y="1863858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3504" y="185736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3372" y="1863858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4678" y="185736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14546" y="185736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5" name="Рисунок 24" descr="23279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57356" y="1214422"/>
            <a:ext cx="1071570" cy="882469"/>
          </a:xfrm>
          <a:prstGeom prst="rect">
            <a:avLst/>
          </a:prstGeom>
        </p:spPr>
      </p:pic>
      <p:pic>
        <p:nvPicPr>
          <p:cNvPr id="26" name="Рисунок 25" descr="23279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786050" y="1285860"/>
            <a:ext cx="1071570" cy="882469"/>
          </a:xfrm>
          <a:prstGeom prst="rect">
            <a:avLst/>
          </a:prstGeom>
        </p:spPr>
      </p:pic>
      <p:pic>
        <p:nvPicPr>
          <p:cNvPr id="27" name="Рисунок 26" descr="23279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786182" y="1214422"/>
            <a:ext cx="1071570" cy="882469"/>
          </a:xfrm>
          <a:prstGeom prst="rect">
            <a:avLst/>
          </a:prstGeom>
        </p:spPr>
      </p:pic>
      <p:pic>
        <p:nvPicPr>
          <p:cNvPr id="28" name="Рисунок 27" descr="23279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786314" y="1285860"/>
            <a:ext cx="1071570" cy="882469"/>
          </a:xfrm>
          <a:prstGeom prst="rect">
            <a:avLst/>
          </a:prstGeom>
        </p:spPr>
      </p:pic>
      <p:pic>
        <p:nvPicPr>
          <p:cNvPr id="29" name="Рисунок 28" descr="23279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15008" y="1357298"/>
            <a:ext cx="1071570" cy="882469"/>
          </a:xfrm>
          <a:prstGeom prst="rect">
            <a:avLst/>
          </a:prstGeom>
        </p:spPr>
      </p:pic>
      <p:sp>
        <p:nvSpPr>
          <p:cNvPr id="30" name="Овал 29"/>
          <p:cNvSpPr/>
          <p:nvPr/>
        </p:nvSpPr>
        <p:spPr>
          <a:xfrm rot="1439521">
            <a:off x="4172097" y="5666663"/>
            <a:ext cx="799806" cy="66262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09236 0.4159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20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-0.03645 0.3636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18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03559 0.3844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19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-0.00312 0.3740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8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0.06059 0.4057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812684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0166" y="1071546"/>
            <a:ext cx="7143800" cy="54194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4480" y="142852"/>
            <a:ext cx="70723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Выполни задание на карточке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57562"/>
            <a:ext cx="13612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проверка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зан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641" y="1071546"/>
            <a:ext cx="7172325" cy="5438775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endshow" highlightClick="1"/>
          </p:cNvPr>
          <p:cNvSpPr/>
          <p:nvPr/>
        </p:nvSpPr>
        <p:spPr>
          <a:xfrm>
            <a:off x="285720" y="5857892"/>
            <a:ext cx="500066" cy="571504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28604"/>
            <a:ext cx="3971924" cy="101122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Ресурсы: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</a:rPr>
              <a:t>Автор шаблона </a:t>
            </a:r>
            <a:r>
              <a:rPr lang="ru-RU" sz="1100" dirty="0" smtClean="0">
                <a:solidFill>
                  <a:schemeClr val="accent6">
                    <a:lumMod val="50000"/>
                  </a:schemeClr>
                </a:solidFill>
              </a:rPr>
              <a:t>– Коровина Ирина Николаевна</a:t>
            </a:r>
          </a:p>
          <a:p>
            <a:r>
              <a:rPr lang="ru-RU" sz="1100" b="1" dirty="0" smtClean="0"/>
              <a:t>ИЗОБРАЖЕНИЯ</a:t>
            </a:r>
            <a:endParaRPr lang="ru-RU" sz="1100" b="1" dirty="0" smtClean="0">
              <a:hlinkClick r:id="rId2"/>
            </a:endParaRPr>
          </a:p>
          <a:p>
            <a:r>
              <a:rPr lang="ru-RU" sz="1100" u="sng" dirty="0" smtClean="0">
                <a:hlinkClick r:id="rId2"/>
              </a:rPr>
              <a:t>http</a:t>
            </a:r>
            <a:r>
              <a:rPr lang="ru-RU" sz="1100" u="sng" dirty="0">
                <a:hlinkClick r:id="rId2"/>
              </a:rPr>
              <a:t>://gugl-plus.ru/klipart-vektornyj-deti.html</a:t>
            </a:r>
            <a:endParaRPr lang="ru-RU" sz="1100" dirty="0"/>
          </a:p>
          <a:p>
            <a:r>
              <a:rPr lang="ru-RU" sz="1100" u="sng" dirty="0" smtClean="0">
                <a:hlinkClick r:id="rId3"/>
              </a:rPr>
              <a:t>http</a:t>
            </a:r>
            <a:r>
              <a:rPr lang="ru-RU" sz="1100" u="sng" dirty="0">
                <a:hlinkClick r:id="rId3"/>
              </a:rPr>
              <a:t>://www.odnoklassniki.ru/profile/557034081280</a:t>
            </a:r>
            <a:endParaRPr lang="ru-RU" sz="1100" dirty="0"/>
          </a:p>
          <a:p>
            <a:r>
              <a:rPr lang="en-US" sz="1050" dirty="0" smtClean="0">
                <a:hlinkClick r:id="rId4"/>
              </a:rPr>
              <a:t>http://www.skazki.com/risovanie/arkhiv/IYUN_2009/7101/</a:t>
            </a:r>
            <a:endParaRPr lang="ru-RU" sz="1050" dirty="0" smtClean="0"/>
          </a:p>
          <a:p>
            <a:r>
              <a:rPr lang="en-US" sz="1050" dirty="0" smtClean="0">
                <a:hlinkClick r:id="rId5"/>
              </a:rPr>
              <a:t>http://tutsy.ucoz.ru/blog/tigry_lvy/1-0-11</a:t>
            </a:r>
            <a:endParaRPr lang="ru-RU" sz="1050" dirty="0" smtClean="0"/>
          </a:p>
          <a:p>
            <a:r>
              <a:rPr lang="en-US" sz="1050" dirty="0" smtClean="0">
                <a:hlinkClick r:id="rId6"/>
              </a:rPr>
              <a:t>http://forum.krasmama.ru/viewtopic.php?t=81902&amp;start=210&amp;postdays=0&amp;postorder=asc&amp;highlight=&amp;sid=a5c237d27606f987fb5b108f0e288726</a:t>
            </a:r>
            <a:endParaRPr lang="ru-RU" sz="1050" dirty="0" smtClean="0"/>
          </a:p>
          <a:p>
            <a:r>
              <a:rPr lang="en-US" sz="1050" dirty="0" smtClean="0">
                <a:hlinkClick r:id="rId7"/>
              </a:rPr>
              <a:t>http://www.liveinternet.ru/users/ludmila5929/post217563362/</a:t>
            </a:r>
            <a:endParaRPr lang="ru-RU" sz="1050" dirty="0" smtClean="0"/>
          </a:p>
          <a:p>
            <a:r>
              <a:rPr lang="en-US" sz="1050" dirty="0" smtClean="0">
                <a:hlinkClick r:id="rId8"/>
              </a:rPr>
              <a:t>http://www.uaforum.org/vzroslye_zabavi/blestyashki_animashki_ot_kapelki/400/</a:t>
            </a:r>
            <a:endParaRPr lang="ru-RU" sz="1050" dirty="0" smtClean="0"/>
          </a:p>
          <a:p>
            <a:r>
              <a:rPr lang="en-US" sz="1050" dirty="0" smtClean="0">
                <a:hlinkClick r:id="rId9"/>
              </a:rPr>
              <a:t>http://litjeraturnyj-portal-jekatjeriny.webnode.ru/news/zjemnaja-bozhja-blagodat/</a:t>
            </a:r>
            <a:endParaRPr lang="ru-RU" sz="1050" dirty="0" smtClean="0"/>
          </a:p>
          <a:p>
            <a:r>
              <a:rPr lang="en-US" sz="1050" dirty="0" smtClean="0">
                <a:hlinkClick r:id="rId10"/>
              </a:rPr>
              <a:t>http://www.dk-print.ru/tsvety.html</a:t>
            </a:r>
            <a:endParaRPr lang="ru-RU" sz="1050" dirty="0" smtClean="0"/>
          </a:p>
          <a:p>
            <a:r>
              <a:rPr lang="en-US" sz="1050" dirty="0" smtClean="0">
                <a:hlinkClick r:id="rId11"/>
              </a:rPr>
              <a:t>http://omegasvet.ru/catalog/fonari/detail.php?id=56765</a:t>
            </a:r>
            <a:endParaRPr lang="ru-RU" sz="1050" dirty="0" smtClean="0"/>
          </a:p>
          <a:p>
            <a:r>
              <a:rPr lang="en-US" sz="1050" dirty="0" smtClean="0">
                <a:hlinkClick r:id="rId12"/>
              </a:rPr>
              <a:t>http://creativsvet.ru/Ulichnye-svetilniki/style-Klassika/Ulichnye-svetilniki-ArteLamp-A1017PA-3BN-8.html</a:t>
            </a:r>
            <a:endParaRPr lang="ru-RU" sz="1050" dirty="0" smtClean="0"/>
          </a:p>
          <a:p>
            <a:r>
              <a:rPr lang="en-US" sz="1050" dirty="0" smtClean="0">
                <a:hlinkClick r:id="rId13"/>
              </a:rPr>
              <a:t>http://www.proshkolu.ru/user/khmelenok/file/733848/</a:t>
            </a:r>
            <a:endParaRPr lang="ru-RU" sz="1050" dirty="0" smtClean="0"/>
          </a:p>
          <a:p>
            <a:r>
              <a:rPr lang="en-US" sz="1050" dirty="0" smtClean="0">
                <a:hlinkClick r:id="rId14"/>
              </a:rPr>
              <a:t>http://www.proshkolu.ru/user/lyubov02/chat/</a:t>
            </a:r>
            <a:endParaRPr lang="ru-RU" sz="1050" dirty="0" smtClean="0"/>
          </a:p>
          <a:p>
            <a:r>
              <a:rPr lang="en-US" sz="1050" dirty="0" smtClean="0">
                <a:hlinkClick r:id="rId15"/>
              </a:rPr>
              <a:t>http://www.invictory.org/forum/subject-6250-hobbies.html?page=1190</a:t>
            </a:r>
            <a:endParaRPr lang="ru-RU" sz="1050" dirty="0" smtClean="0"/>
          </a:p>
          <a:p>
            <a:r>
              <a:rPr lang="ru-RU" sz="1050" b="1" dirty="0" smtClean="0">
                <a:solidFill>
                  <a:schemeClr val="accent6">
                    <a:lumMod val="50000"/>
                  </a:schemeClr>
                </a:solidFill>
              </a:rPr>
              <a:t>Текст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</a:rPr>
              <a:t>– Лукашкина М.М., «Я учусь считать», М.: Дрофа-Плюс, 2004г</a:t>
            </a:r>
          </a:p>
          <a:p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</a:rPr>
              <a:t>Математическая раскраска </a:t>
            </a:r>
            <a:r>
              <a:rPr lang="en-US" sz="1050" dirty="0" smtClean="0">
                <a:solidFill>
                  <a:schemeClr val="accent6">
                    <a:lumMod val="50000"/>
                  </a:schemeClr>
                </a:solidFill>
                <a:hlinkClick r:id="rId16"/>
              </a:rPr>
              <a:t>http://ycheba9.gdz.dailydose.pk/cdn_4567/img/2015/051901/4812684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endParaRPr lang="ru-RU" sz="10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254</Words>
  <Application>Microsoft Office PowerPoint</Application>
  <PresentationFormat>Экран (4:3)</PresentationFormat>
  <Paragraphs>73</Paragraphs>
  <Slides>16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Решаем задачи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Ресурсы: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subject>математика</dc:subject>
  <dc:creator>corowina</dc:creator>
  <cp:lastModifiedBy>Анна</cp:lastModifiedBy>
  <cp:revision>39</cp:revision>
  <dcterms:created xsi:type="dcterms:W3CDTF">2013-08-09T06:33:00Z</dcterms:created>
  <dcterms:modified xsi:type="dcterms:W3CDTF">2020-04-09T16:10:20Z</dcterms:modified>
</cp:coreProperties>
</file>